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28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41"/>
  </p:notesMasterIdLst>
  <p:handoutMasterIdLst>
    <p:handoutMasterId r:id="rId42"/>
  </p:handout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314" r:id="rId11"/>
    <p:sldId id="289" r:id="rId12"/>
    <p:sldId id="290" r:id="rId13"/>
    <p:sldId id="291" r:id="rId14"/>
    <p:sldId id="292" r:id="rId15"/>
    <p:sldId id="315" r:id="rId16"/>
    <p:sldId id="293" r:id="rId17"/>
    <p:sldId id="294" r:id="rId18"/>
    <p:sldId id="309" r:id="rId19"/>
    <p:sldId id="295" r:id="rId20"/>
    <p:sldId id="296" r:id="rId21"/>
    <p:sldId id="312" r:id="rId22"/>
    <p:sldId id="297" r:id="rId23"/>
    <p:sldId id="307" r:id="rId24"/>
    <p:sldId id="298" r:id="rId25"/>
    <p:sldId id="299" r:id="rId26"/>
    <p:sldId id="300" r:id="rId27"/>
    <p:sldId id="301" r:id="rId28"/>
    <p:sldId id="316" r:id="rId29"/>
    <p:sldId id="302" r:id="rId30"/>
    <p:sldId id="308" r:id="rId31"/>
    <p:sldId id="317" r:id="rId32"/>
    <p:sldId id="303" r:id="rId33"/>
    <p:sldId id="318" r:id="rId34"/>
    <p:sldId id="304" r:id="rId35"/>
    <p:sldId id="310" r:id="rId36"/>
    <p:sldId id="311" r:id="rId37"/>
    <p:sldId id="313" r:id="rId38"/>
    <p:sldId id="305" r:id="rId39"/>
    <p:sldId id="306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utive Mono" panose="020B0604020202020204" charset="0"/>
      <p:regular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SemiBold" panose="020B0706030804020204" pitchFamily="34" charset="0"/>
      <p:bold r:id="rId52"/>
      <p:boldItalic r:id="rId53"/>
    </p:embeddedFont>
    <p:embeddedFont>
      <p:font typeface="Roboto Mono" pitchFamily="2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9E"/>
    <a:srgbClr val="45545F"/>
    <a:srgbClr val="004D71"/>
    <a:srgbClr val="B1B7BC"/>
    <a:srgbClr val="1B3764"/>
    <a:srgbClr val="0090B9"/>
    <a:srgbClr val="ED1C24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606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1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1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64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1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37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911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93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1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86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2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9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9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2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62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92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98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5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381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00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05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1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2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4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4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30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22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5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10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012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the Linux Boot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Linux Boot Components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GRUB 2</a:t>
            </a:r>
          </a:p>
        </p:txBody>
      </p:sp>
    </p:spTree>
    <p:extLst>
      <p:ext uri="{BB962C8B-B14F-4D97-AF65-F5344CB8AC3E}">
        <p14:creationId xmlns:p14="http://schemas.microsoft.com/office/powerpoint/2010/main" val="3589443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2B2A11-8DC6-49BC-A151-1B344E18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Sectors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745BB-BE08-4182-B3AC-59209C849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877589-9445-4F1B-8BB1-B6617FF86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53" y="969060"/>
            <a:ext cx="7009695" cy="339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62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0C0F-B590-42E0-8E80-20843FD8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FD4F8-4CEB-495B-912F-67100C2ED5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first physical sector on a storage drive and a type of partition structure.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E85C7-5FC1-413E-8DD9-70008D585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64AA95-2DFE-4593-BA6A-12742DFB8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 sector contains boot loader.</a:t>
            </a:r>
          </a:p>
          <a:p>
            <a:r>
              <a:rPr lang="en-US" dirty="0"/>
              <a:t>Also contains partition table of drive.</a:t>
            </a:r>
          </a:p>
          <a:p>
            <a:r>
              <a:rPr lang="en-US" dirty="0"/>
              <a:t>Determines what sectors are available to each partition.</a:t>
            </a:r>
          </a:p>
          <a:p>
            <a:r>
              <a:rPr lang="en-US" dirty="0"/>
              <a:t>Determines which sector is bootable and which are not.</a:t>
            </a:r>
          </a:p>
          <a:p>
            <a:r>
              <a:rPr lang="en-US" dirty="0"/>
              <a:t>Dominant for many years in multiple OSes.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Max space of drive is 2 TBs.</a:t>
            </a:r>
          </a:p>
          <a:p>
            <a:pPr lvl="1"/>
            <a:r>
              <a:rPr lang="en-US" dirty="0"/>
              <a:t>Max of 4 primary partitions.</a:t>
            </a:r>
          </a:p>
          <a:p>
            <a:pPr lvl="1"/>
            <a:r>
              <a:rPr lang="en-US" dirty="0"/>
              <a:t>Boot data stored in only one sector.</a:t>
            </a:r>
          </a:p>
        </p:txBody>
      </p:sp>
    </p:spTree>
    <p:extLst>
      <p:ext uri="{BB962C8B-B14F-4D97-AF65-F5344CB8AC3E}">
        <p14:creationId xmlns:p14="http://schemas.microsoft.com/office/powerpoint/2010/main" val="2297019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10ED-11A0-41EB-B881-DCA7CC2A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423B7-E448-4E9C-97D5-356F58CA4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modern partition structure that is meant to replace MBR.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60C68-4ABB-4882-932E-CE9183238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655CE4-2890-40B9-BAA3-5CBF9C8E5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up for MBR's shortcomings.</a:t>
            </a:r>
          </a:p>
          <a:p>
            <a:r>
              <a:rPr lang="en-US" dirty="0"/>
              <a:t>Part of UEFI standard.</a:t>
            </a:r>
          </a:p>
          <a:p>
            <a:r>
              <a:rPr lang="en-US" dirty="0"/>
              <a:t>Every partition is assigned a GUID.</a:t>
            </a:r>
          </a:p>
          <a:p>
            <a:r>
              <a:rPr lang="en-US" dirty="0"/>
              <a:t>Storage space and partition numbers are practically limitless.</a:t>
            </a:r>
          </a:p>
          <a:p>
            <a:pPr lvl="1"/>
            <a:r>
              <a:rPr lang="en-US" dirty="0"/>
              <a:t>Any limits are likely to be imposed by OS or file system.</a:t>
            </a:r>
          </a:p>
          <a:p>
            <a:r>
              <a:rPr lang="en-US" dirty="0"/>
              <a:t>Stores boot data in multiple locations.</a:t>
            </a:r>
          </a:p>
          <a:p>
            <a:pPr lvl="1"/>
            <a:r>
              <a:rPr lang="en-US" dirty="0"/>
              <a:t>Enhances redundancy.</a:t>
            </a:r>
          </a:p>
          <a:p>
            <a:pPr lvl="1"/>
            <a:r>
              <a:rPr lang="en-US" dirty="0"/>
              <a:t>If one location is corrupted, GPT can recover data using a copy.</a:t>
            </a:r>
          </a:p>
          <a:p>
            <a:r>
              <a:rPr lang="en-US" dirty="0"/>
              <a:t>Prefer using GPT over MBR.</a:t>
            </a:r>
          </a:p>
        </p:txBody>
      </p:sp>
    </p:spTree>
    <p:extLst>
      <p:ext uri="{BB962C8B-B14F-4D97-AF65-F5344CB8AC3E}">
        <p14:creationId xmlns:p14="http://schemas.microsoft.com/office/powerpoint/2010/main" val="97383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2405-4886-4058-9593-152C8C5F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E0098-D524-41E2-9CC7-C4A93CDD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root file system that is temporarily loaded into memory upon system boot.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78FE5-EEBB-40A4-8EC3-F14708F33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6A58EC-A973-470C-B250-6441B3509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Loads along with kernel.</a:t>
            </a:r>
          </a:p>
          <a:p>
            <a:r>
              <a:rPr lang="en-US" sz="1600" dirty="0"/>
              <a:t>Enables system to start in two phases: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System is booted with minimal modules required to load main root file system.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Temporary file system is removed so user-space booting can continue.</a:t>
            </a:r>
          </a:p>
          <a:p>
            <a:r>
              <a:rPr lang="en-US" sz="1600" dirty="0"/>
              <a:t>Useful because many variables complicate boot process.</a:t>
            </a:r>
          </a:p>
          <a:p>
            <a:pPr lvl="1"/>
            <a:r>
              <a:rPr lang="en-US" sz="1400" dirty="0"/>
              <a:t>Kernel needs to load device driver modules.</a:t>
            </a:r>
          </a:p>
          <a:p>
            <a:pPr lvl="1"/>
            <a:r>
              <a:rPr lang="en-US" sz="1400" dirty="0"/>
              <a:t>Kernel needs to load main root file system.</a:t>
            </a:r>
          </a:p>
          <a:p>
            <a:pPr lvl="1"/>
            <a:r>
              <a:rPr lang="en-US" sz="1400" dirty="0"/>
              <a:t>Root file system could use storage methods requiring advanced setup.</a:t>
            </a:r>
          </a:p>
          <a:p>
            <a:r>
              <a:rPr lang="en-US" sz="1600" dirty="0"/>
              <a:t>The initrd handles this.</a:t>
            </a:r>
          </a:p>
          <a:p>
            <a:pPr lvl="1"/>
            <a:r>
              <a:rPr lang="en-US" sz="1400" dirty="0"/>
              <a:t>No need to hardcode behavior in kernel.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28079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9125-2AD5-488C-9297-57472D29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initrd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92358-3670-4871-A041-C112B25897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archive file containing all the essential files that are required for booting the operating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3AC70-7720-4367-9073-AFD9542EC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6E9124-0537-4974-A63C-614C56F19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built or customized.</a:t>
            </a:r>
          </a:p>
          <a:p>
            <a:pPr lvl="1"/>
            <a:r>
              <a:rPr lang="en-US" dirty="0"/>
              <a:t>Include additional modules.</a:t>
            </a:r>
          </a:p>
          <a:p>
            <a:pPr lvl="1"/>
            <a:r>
              <a:rPr lang="en-US" dirty="0"/>
              <a:t>Remove unnecessary modules.</a:t>
            </a:r>
          </a:p>
          <a:p>
            <a:pPr lvl="1"/>
            <a:r>
              <a:rPr lang="en-US" dirty="0"/>
              <a:t>Update existing modules.</a:t>
            </a:r>
          </a:p>
          <a:p>
            <a:r>
              <a:rPr lang="en-US" dirty="0"/>
              <a:t>Usually stored in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/boot</a:t>
            </a:r>
            <a:r>
              <a:rPr lang="en-US" dirty="0"/>
              <a:t> directory.</a:t>
            </a:r>
          </a:p>
        </p:txBody>
      </p:sp>
    </p:spTree>
    <p:extLst>
      <p:ext uri="{BB962C8B-B14F-4D97-AF65-F5344CB8AC3E}">
        <p14:creationId xmlns:p14="http://schemas.microsoft.com/office/powerpoint/2010/main" val="307877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1277-6DF8-4FF6-90AB-864EFFB1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mkinitrd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B32DD-368F-435B-BFCC-20512032A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3E3BA-EC6C-487B-8CF8-F994E360F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create </a:t>
            </a:r>
            <a:r>
              <a:rPr lang="en-US" dirty="0" err="1"/>
              <a:t>initrd</a:t>
            </a:r>
            <a:r>
              <a:rPr lang="en-US" dirty="0"/>
              <a:t> image.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44D89-9034-45E0-AA85-863F6F69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81" y="1410346"/>
            <a:ext cx="6181658" cy="34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8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0A706F-71CB-4DB7-8D49-38B308BD4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mkinitrd</a:t>
            </a:r>
            <a:r>
              <a:rPr lang="en-US" dirty="0"/>
              <a:t> Command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70A75-0A3E-4E5A-B6E2-45BF44C56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id="{3EBE0C68-E789-46F9-B067-F52EB7BA9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713549"/>
              </p:ext>
            </p:extLst>
          </p:nvPr>
        </p:nvGraphicFramePr>
        <p:xfrm>
          <a:off x="1172794" y="1657350"/>
          <a:ext cx="6793831" cy="1828800"/>
        </p:xfrm>
        <a:graphic>
          <a:graphicData uri="http://schemas.openxmlformats.org/drawingml/2006/table">
            <a:tbl>
              <a:tblPr/>
              <a:tblGrid>
                <a:gridCol w="241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9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alibri"/>
                        </a:rPr>
                        <a:t>--preload={module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Load module in image before loading other modules.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alibri"/>
                        </a:rPr>
                        <a:t>--with={module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Load module in image after loading other modules.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alibri"/>
                        </a:rPr>
                        <a:t>-f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Overwrite existing image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alibri"/>
                        </a:rPr>
                        <a:t>--nocompress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Disable compression of image.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43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7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CC2D8D-C30E-4F4A-BC0A-790FBE69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/boot/</a:t>
            </a:r>
            <a:r>
              <a:rPr lang="en-US" dirty="0"/>
              <a:t> Directory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C2C7C1-8C86-45BE-8DF1-EE2C74619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4F2BC3A9-74B5-4DD7-A105-9CEA309C2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34898"/>
              </p:ext>
            </p:extLst>
          </p:nvPr>
        </p:nvGraphicFramePr>
        <p:xfrm>
          <a:off x="772601" y="1072134"/>
          <a:ext cx="7594217" cy="2999232"/>
        </p:xfrm>
        <a:graphic>
          <a:graphicData uri="http://schemas.openxmlformats.org/drawingml/2006/table">
            <a:tbl>
              <a:tblPr/>
              <a:tblGrid>
                <a:gridCol w="2114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0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alibri"/>
                        </a:rPr>
                        <a:t>/boot/grub/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Contains config files for GRUB boot loader.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alibri"/>
                        </a:rPr>
                        <a:t>/boot/grub2/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 is for GRUB version 2.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alibri"/>
                        </a:rPr>
                        <a:t>/boot/efi/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Contains boot files for EFI system partition (ESP).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Boot loader, device driver, system app files executed by UEFI.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Boot loader files named with .efi extension.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alibri"/>
                        </a:rPr>
                        <a:t>/boot/initramfs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initramfs image; alternative to initrd.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Doesn't require special driver to be compiled with kernel.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Dynamically sizable archive.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alibri"/>
                        </a:rPr>
                        <a:t>/boot/vmlinuz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Compressed executable of Linux kernel.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Boot loader loads file into memory during boot.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alibri"/>
                        </a:rPr>
                        <a:t>vmlinux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is non-compressed version used for debugging.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43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965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A12E-FD01-0A43-80E8-35725DCB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Boot Process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08D26-B117-A146-9180-A594BE47A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81B5-CDA3-4DBD-B537-5BD8CC108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91" y="1068761"/>
            <a:ext cx="6056218" cy="33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6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DE93-A54A-44E4-AD69-3D701DDC2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Boot Process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51E505-483F-4817-97A9-A54AC4E18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006C7-DCF5-4451-B8CA-FDD0A6150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Processor checks for BIOS/UEFI firmware.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BIOS/UEFI checks for bootable media.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BIOS/UEFI loads primary boot loader from MBR/GPT partition into memory.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User is prompted to select system to boot; default is booted if no response.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Boot loader loads initrd image into memory and transfers control to kernel.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Kernel configures hardware drivers, decompresses initrd, and mounts it.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Kernel mounts main root partition and executes </a:t>
            </a:r>
            <a:r>
              <a:rPr lang="en-US" sz="1600" dirty="0">
                <a:latin typeface="Cutive Mono" panose="020B0604020202020204" charset="0"/>
                <a:ea typeface="Roboto Mono" panose="020B0604020202020204" charset="0"/>
              </a:rPr>
              <a:t>systemd</a:t>
            </a:r>
            <a:r>
              <a:rPr lang="en-US" sz="1600" dirty="0"/>
              <a:t> program.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>
                <a:latin typeface="Cutive Mono" panose="020B0604020202020204" charset="0"/>
                <a:ea typeface="Roboto Mono" panose="020B0604020202020204" charset="0"/>
              </a:rPr>
              <a:t>system</a:t>
            </a:r>
            <a:r>
              <a:rPr lang="en-US" sz="1600" dirty="0"/>
              <a:t> program checks the target and starts various services.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If graphical mode is selected, a display manager is started.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User enters credentials.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System authenticates user and executes profile files.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Shell is started and system is ready for use.</a:t>
            </a:r>
          </a:p>
        </p:txBody>
      </p:sp>
    </p:spTree>
    <p:extLst>
      <p:ext uri="{BB962C8B-B14F-4D97-AF65-F5344CB8AC3E}">
        <p14:creationId xmlns:p14="http://schemas.microsoft.com/office/powerpoint/2010/main" val="82612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1A5E-640D-4FF7-80C3-C1DB1624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6B03C7-9437-4103-8946-1711B2AE32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process of starting or restarting a computer and loading an operating system for the user to access.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74963-C9C7-4DAD-9366-907E18B37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EBFF69-3013-4F89-B307-68D4E907F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 environment reads a program in ROM.</a:t>
            </a:r>
          </a:p>
          <a:p>
            <a:r>
              <a:rPr lang="en-US" dirty="0"/>
              <a:t>Program executes operations in RAM to bootstrap OS.</a:t>
            </a:r>
          </a:p>
          <a:p>
            <a:pPr lvl="1"/>
            <a:r>
              <a:rPr lang="en-US" dirty="0"/>
              <a:t>Makes it available for use.</a:t>
            </a:r>
          </a:p>
          <a:p>
            <a:r>
              <a:rPr lang="en-US" dirty="0"/>
              <a:t>Linux must go through boot process to function.</a:t>
            </a:r>
          </a:p>
          <a:p>
            <a:r>
              <a:rPr lang="en-US" dirty="0"/>
              <a:t>You can configure various details of this process.</a:t>
            </a:r>
          </a:p>
        </p:txBody>
      </p:sp>
    </p:spTree>
    <p:extLst>
      <p:ext uri="{BB962C8B-B14F-4D97-AF65-F5344CB8AC3E}">
        <p14:creationId xmlns:p14="http://schemas.microsoft.com/office/powerpoint/2010/main" val="471089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4D88-99AE-480B-89A8-D3C12D4FD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Panic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0A8492-24CD-46C3-BBD7-E6B797D28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mechanism by which the system detects there has been a fatal error and responds to 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A86D9-3844-423E-9AA0-813C631AA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692260-4FB0-4E54-B170-A6B1A1433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Fatal errors result in an unstable or unusable system.</a:t>
            </a:r>
          </a:p>
          <a:p>
            <a:r>
              <a:rPr lang="en-US" dirty="0"/>
              <a:t>Panic handlers display errors to user and dump kernel memory to a file.</a:t>
            </a:r>
          </a:p>
          <a:p>
            <a:r>
              <a:rPr lang="en-US" dirty="0"/>
              <a:t>Panic handlers will reboot automatically or wait for user.</a:t>
            </a:r>
          </a:p>
          <a:p>
            <a:r>
              <a:rPr lang="en-US" dirty="0"/>
              <a:t>Can happen for many reasons, but usually during boot process.</a:t>
            </a:r>
          </a:p>
          <a:p>
            <a:r>
              <a:rPr lang="en-US" dirty="0"/>
              <a:t>Common causes:</a:t>
            </a:r>
          </a:p>
          <a:p>
            <a:pPr lvl="1"/>
            <a:r>
              <a:rPr lang="en-US" dirty="0"/>
              <a:t>Kernel is corrupt.</a:t>
            </a:r>
          </a:p>
          <a:p>
            <a:pPr lvl="1"/>
            <a:r>
              <a:rPr lang="en-US">
                <a:latin typeface="Cutive Mono" panose="020B0604020202020204" charset="0"/>
                <a:ea typeface="Roboto Mono" panose="020B0604020202020204" charset="0"/>
              </a:rPr>
              <a:t>systemd</a:t>
            </a:r>
            <a:r>
              <a:rPr lang="en-US"/>
              <a:t> </a:t>
            </a:r>
            <a:r>
              <a:rPr lang="en-US" dirty="0"/>
              <a:t>program was not executed on boot.</a:t>
            </a:r>
          </a:p>
          <a:p>
            <a:pPr lvl="1"/>
            <a:r>
              <a:rPr lang="en-US" dirty="0"/>
              <a:t>Kernel cannot find/mount root file system.</a:t>
            </a:r>
          </a:p>
          <a:p>
            <a:pPr lvl="1"/>
            <a:r>
              <a:rPr lang="en-US" dirty="0"/>
              <a:t>Malfunctioning/incompatible hardware loaded on boot.</a:t>
            </a:r>
          </a:p>
        </p:txBody>
      </p:sp>
    </p:spTree>
    <p:extLst>
      <p:ext uri="{BB962C8B-B14F-4D97-AF65-F5344CB8AC3E}">
        <p14:creationId xmlns:p14="http://schemas.microsoft.com/office/powerpoint/2010/main" val="482458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B9944-9697-468C-A74A-6E8F334640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the Linux Boot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1DBE4-09A2-4C24-BF4E-32285C606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33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BF107F9-58BF-497A-A463-DE60F8480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become more familiar with boot components.</a:t>
            </a:r>
          </a:p>
          <a:p>
            <a:r>
              <a:rPr lang="en-US" dirty="0"/>
              <a:t>Will help you troubleshoot issues when loading OS onto new machines.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D9CEB-0EDC-4CAE-BCB9-18D334D1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Identifying Linux Boot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B005F-6EB3-4863-BF81-9748B3E0C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0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788D52-09F4-4B4E-86E0-A34047D39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systems need to boot from NFS.</a:t>
            </a:r>
          </a:p>
          <a:p>
            <a:r>
              <a:rPr lang="en-US" dirty="0"/>
              <a:t>Kernel on systems doesn't have NFS module by default.</a:t>
            </a:r>
          </a:p>
          <a:p>
            <a:pPr lvl="1"/>
            <a:r>
              <a:rPr lang="en-US" dirty="0"/>
              <a:t>Without this, systems can't mount NFS root share.</a:t>
            </a:r>
          </a:p>
          <a:p>
            <a:r>
              <a:rPr lang="en-US" dirty="0"/>
              <a:t>You need to create a new initrd image for the kernel.</a:t>
            </a:r>
          </a:p>
          <a:p>
            <a:r>
              <a:rPr lang="en-US" dirty="0"/>
              <a:t>First you'll create a baseline image.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AF361E-E10A-4370-AEBB-8CF2CE9F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an initrd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3DC73-4CDA-4BDD-B377-174EA7101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1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337C03-43C1-400C-A788-326A74E4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GRUB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F8011A-311E-4F6E-BC7E-4BE361EAC9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boot loader developed by the GNU Project that became popular on Unix-like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5006F-4811-4E0A-8675-536CF3531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D28549-B36A-4860-BC90-3EDB997F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users to choose which OS/kernel version to boot from.</a:t>
            </a:r>
          </a:p>
          <a:p>
            <a:r>
              <a:rPr lang="en-US" dirty="0"/>
              <a:t>Original version was primary boot loader for Linux distros.</a:t>
            </a:r>
          </a:p>
          <a:p>
            <a:r>
              <a:rPr lang="en-US" dirty="0"/>
              <a:t>Has several limitations.</a:t>
            </a:r>
          </a:p>
          <a:p>
            <a:r>
              <a:rPr lang="en-US" dirty="0"/>
              <a:t>Phased out in favor of GRUB version 2.</a:t>
            </a:r>
          </a:p>
          <a:p>
            <a:r>
              <a:rPr lang="en-US" dirty="0"/>
              <a:t>Original is called GRUB legacy.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6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7BF720-4CF0-4269-AA3A-AE853B9A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GRUB 2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A57DD-AD62-40C8-BFF8-F8BF976BE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433554-5F92-4FC2-BC3B-08366F6AE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redesign of GRUB.</a:t>
            </a:r>
          </a:p>
          <a:p>
            <a:r>
              <a:rPr lang="en-US" dirty="0"/>
              <a:t>More control over boot process, devices, and behavior.</a:t>
            </a:r>
          </a:p>
          <a:p>
            <a:r>
              <a:rPr lang="en-US" dirty="0"/>
              <a:t>Improvements:</a:t>
            </a:r>
          </a:p>
          <a:p>
            <a:pPr lvl="1"/>
            <a:r>
              <a:rPr lang="en-US" dirty="0"/>
              <a:t>Support for non-x86 platforms.</a:t>
            </a:r>
          </a:p>
          <a:p>
            <a:pPr lvl="1"/>
            <a:r>
              <a:rPr lang="en-US" dirty="0"/>
              <a:t>Support for live booting.</a:t>
            </a:r>
          </a:p>
          <a:p>
            <a:pPr lvl="1"/>
            <a:r>
              <a:rPr lang="en-US" dirty="0"/>
              <a:t>Support for partition UUIDs.</a:t>
            </a:r>
          </a:p>
          <a:p>
            <a:pPr lvl="1"/>
            <a:r>
              <a:rPr lang="en-US" dirty="0"/>
              <a:t>Support for dynamically loading modules.</a:t>
            </a:r>
          </a:p>
          <a:p>
            <a:pPr lvl="1"/>
            <a:r>
              <a:rPr lang="en-US" dirty="0"/>
              <a:t>Ability to configure boot loader through scripts.</a:t>
            </a:r>
          </a:p>
          <a:p>
            <a:pPr lvl="1"/>
            <a:r>
              <a:rPr lang="en-US" dirty="0"/>
              <a:t>Rescue mode.</a:t>
            </a:r>
          </a:p>
          <a:p>
            <a:pPr lvl="1"/>
            <a:r>
              <a:rPr lang="en-US" dirty="0"/>
              <a:t>Support for custom menus and themes.</a:t>
            </a:r>
          </a:p>
          <a:p>
            <a:r>
              <a:rPr lang="en-US" dirty="0"/>
              <a:t>GRUB 2 is default on most modern distros.</a:t>
            </a:r>
          </a:p>
        </p:txBody>
      </p:sp>
    </p:spTree>
    <p:extLst>
      <p:ext uri="{BB962C8B-B14F-4D97-AF65-F5344CB8AC3E}">
        <p14:creationId xmlns:p14="http://schemas.microsoft.com/office/powerpoint/2010/main" val="2933205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7605-B057-405F-92BA-0A9DF13D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GRUB 2 Installation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C18A3-E981-43A1-9A16-923196B92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29B86-0423-4DFE-A061-4C12CF99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grub2-install</a:t>
            </a:r>
            <a:r>
              <a:rPr lang="en-US" dirty="0"/>
              <a:t> command installs GRUB 2 onto a device.</a:t>
            </a:r>
          </a:p>
          <a:p>
            <a:pPr lvl="1"/>
            <a:r>
              <a:rPr lang="en-US" dirty="0"/>
              <a:t>Copies GRUB 2 files into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/boot/grub2</a:t>
            </a:r>
            <a:r>
              <a:rPr lang="en-US" dirty="0"/>
              <a:t> directory.</a:t>
            </a:r>
          </a:p>
          <a:p>
            <a:pPr lvl="1"/>
            <a:r>
              <a:rPr lang="en-US" dirty="0"/>
              <a:t>Installs GRUB 2 into boot sector on some platforms.</a:t>
            </a:r>
          </a:p>
          <a:p>
            <a:pPr lvl="1"/>
            <a:r>
              <a:rPr lang="en-US" dirty="0"/>
              <a:t>Applies to BIOS, not UEFI.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grub2-efi</a:t>
            </a:r>
            <a:r>
              <a:rPr lang="en-US" dirty="0"/>
              <a:t> package to install GRUB 2 on UEFI systems.</a:t>
            </a:r>
          </a:p>
          <a:p>
            <a:pPr lvl="1"/>
            <a:r>
              <a:rPr lang="en-US" dirty="0"/>
              <a:t>Install through a package manager.</a:t>
            </a:r>
          </a:p>
          <a:p>
            <a:pPr lvl="1"/>
            <a:r>
              <a:rPr lang="en-US" dirty="0"/>
              <a:t>Copies GRUB 2 files onto ESP in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/boot/efi</a:t>
            </a:r>
            <a:r>
              <a:rPr lang="en-US" dirty="0"/>
              <a:t> directory.</a:t>
            </a:r>
          </a:p>
        </p:txBody>
      </p:sp>
    </p:spTree>
    <p:extLst>
      <p:ext uri="{BB962C8B-B14F-4D97-AF65-F5344CB8AC3E}">
        <p14:creationId xmlns:p14="http://schemas.microsoft.com/office/powerpoint/2010/main" val="164508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2F97-FBA3-4373-BF7A-3D56EEAE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grub.cfg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E5A0B4-A996-475C-9DB3-A2A0057B9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3B9DC-3A0F-4AF4-9F03-C430EB028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Roboto Mono" panose="020B0604020202020204" charset="0"/>
              </a:rPr>
              <a:t>M</a:t>
            </a:r>
            <a:r>
              <a:rPr lang="en-US" dirty="0"/>
              <a:t>ain configuration file for GRUB 2 boot loader.</a:t>
            </a:r>
          </a:p>
          <a:p>
            <a:r>
              <a:rPr lang="en-US" dirty="0"/>
              <a:t>Located in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/boot/grub/</a:t>
            </a:r>
            <a:r>
              <a:rPr lang="en-US" dirty="0"/>
              <a:t> on BIOS systems.</a:t>
            </a:r>
          </a:p>
          <a:p>
            <a:r>
              <a:rPr lang="en-US" dirty="0"/>
              <a:t>Located in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/boot/efi/EFI/&lt;distro&gt;/</a:t>
            </a:r>
            <a:r>
              <a:rPr lang="en-US" dirty="0"/>
              <a:t> on UEFI systems.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/boot/efi/EFI/centos/grub.cfg</a:t>
            </a:r>
          </a:p>
          <a:p>
            <a:r>
              <a:rPr lang="en-US" dirty="0"/>
              <a:t>File is executable shell script.</a:t>
            </a:r>
          </a:p>
          <a:p>
            <a:r>
              <a:rPr lang="en-US" i="1" dirty="0"/>
              <a:t>Do not</a:t>
            </a:r>
            <a:r>
              <a:rPr lang="en-US" dirty="0"/>
              <a:t> edit directly.</a:t>
            </a:r>
          </a:p>
          <a:p>
            <a:pPr lvl="1"/>
            <a:r>
              <a:rPr lang="en-US" dirty="0"/>
              <a:t>Generated from specific command.</a:t>
            </a:r>
          </a:p>
          <a:p>
            <a:pPr lvl="1"/>
            <a:r>
              <a:rPr lang="en-US" dirty="0"/>
              <a:t>Built from scripts located elsewhere.</a:t>
            </a:r>
          </a:p>
        </p:txBody>
      </p:sp>
    </p:spTree>
    <p:extLst>
      <p:ext uri="{BB962C8B-B14F-4D97-AF65-F5344CB8AC3E}">
        <p14:creationId xmlns:p14="http://schemas.microsoft.com/office/powerpoint/2010/main" val="18535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D919-1BAF-4519-A05F-50516FB1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grub.cfg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409D5-5702-4410-A645-76E9560F5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0A2DF-218E-4EC3-B607-1A220210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66" y="938722"/>
            <a:ext cx="6744669" cy="32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85088-25F5-4D06-A86B-8EE3DF4B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/etc/grub.d/</a:t>
            </a:r>
            <a:r>
              <a:rPr lang="en-US" dirty="0"/>
              <a:t> Directory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8523B-E20D-4FDC-8D7D-586E52E9F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84F32-C955-4165-9FEC-B8C04FCAF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scripts used to build main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grub.cfg</a:t>
            </a:r>
            <a:r>
              <a:rPr lang="en-US" dirty="0"/>
              <a:t> file.</a:t>
            </a:r>
          </a:p>
          <a:p>
            <a:r>
              <a:rPr lang="en-US" dirty="0"/>
              <a:t>Each script provides various functions to GRUB 2.</a:t>
            </a:r>
          </a:p>
          <a:p>
            <a:r>
              <a:rPr lang="en-US" dirty="0"/>
              <a:t>Each script is numbered so it can be executed in order.</a:t>
            </a:r>
          </a:p>
          <a:p>
            <a:r>
              <a:rPr lang="en-US" dirty="0"/>
              <a:t>Not a good idea to edit existing scripts.</a:t>
            </a:r>
          </a:p>
          <a:p>
            <a:r>
              <a:rPr lang="en-US" dirty="0"/>
              <a:t>You can create your own and add them here.</a:t>
            </a:r>
          </a:p>
          <a:p>
            <a:pPr lvl="1"/>
            <a:r>
              <a:rPr lang="en-US" dirty="0"/>
              <a:t>Name them with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##_</a:t>
            </a:r>
            <a:r>
              <a:rPr lang="en-US" dirty="0"/>
              <a:t> prefix to execute in desired order.</a:t>
            </a:r>
          </a:p>
          <a:p>
            <a:r>
              <a:rPr lang="en-US" dirty="0"/>
              <a:t>Or, add scripts to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40_custom</a:t>
            </a:r>
            <a:r>
              <a:rPr lang="en-US" dirty="0"/>
              <a:t> to execute last by default.</a:t>
            </a:r>
          </a:p>
        </p:txBody>
      </p:sp>
    </p:spTree>
    <p:extLst>
      <p:ext uri="{BB962C8B-B14F-4D97-AF65-F5344CB8AC3E}">
        <p14:creationId xmlns:p14="http://schemas.microsoft.com/office/powerpoint/2010/main" val="52142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4533-7CA8-4C46-98DD-EF8B1701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Loader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6E33E-263C-48C2-ACE4-2DF5114BD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small program stored in ROM that loads the kernel from a storage device, and then starts the operating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A456B-B60C-4150-A3D0-FA6A04F64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B2747C-4DED-4115-82F8-05B10CB74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 environment reads loader from ROM.</a:t>
            </a:r>
          </a:p>
          <a:p>
            <a:r>
              <a:rPr lang="en-US" dirty="0"/>
              <a:t>Boot loader executes operations to start boot process.</a:t>
            </a:r>
          </a:p>
          <a:p>
            <a:r>
              <a:rPr lang="en-US" dirty="0"/>
              <a:t>Can protect boot process with a password.</a:t>
            </a:r>
          </a:p>
          <a:p>
            <a:r>
              <a:rPr lang="en-US" dirty="0"/>
              <a:t>Can load multiple OSes into memory.</a:t>
            </a:r>
          </a:p>
          <a:p>
            <a:pPr lvl="1"/>
            <a:r>
              <a:rPr lang="en-US" dirty="0"/>
              <a:t>User must choose at boot.</a:t>
            </a:r>
          </a:p>
        </p:txBody>
      </p:sp>
    </p:spTree>
    <p:extLst>
      <p:ext uri="{BB962C8B-B14F-4D97-AF65-F5344CB8AC3E}">
        <p14:creationId xmlns:p14="http://schemas.microsoft.com/office/powerpoint/2010/main" val="420662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9C89-DA3B-4C1B-887C-89B3947B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GRUB 2 Boot Menu Customization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501C3-3B53-4BBE-BC76-2A1650D47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1B6DF-C55A-4B9B-8D07-D777DF918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/etc/grub.d/40_custom enables customization of boot menu.</a:t>
            </a:r>
          </a:p>
          <a:p>
            <a:r>
              <a:rPr lang="en-US" dirty="0"/>
              <a:t>Boot menu offers user choice of which installed OS to boot from.</a:t>
            </a:r>
          </a:p>
          <a:p>
            <a:pPr lvl="1"/>
            <a:r>
              <a:rPr lang="en-US" dirty="0"/>
              <a:t>Multi-boot.</a:t>
            </a:r>
          </a:p>
          <a:p>
            <a:pPr lvl="1"/>
            <a:r>
              <a:rPr lang="en-US" dirty="0"/>
              <a:t>Boot to different kernel versions.</a:t>
            </a:r>
          </a:p>
          <a:p>
            <a:pPr lvl="1"/>
            <a:r>
              <a:rPr lang="en-US" dirty="0"/>
              <a:t>Boot to rescue mode.</a:t>
            </a:r>
          </a:p>
          <a:p>
            <a:r>
              <a:rPr lang="en-US" dirty="0"/>
              <a:t>Customization options:</a:t>
            </a:r>
          </a:p>
          <a:p>
            <a:pPr lvl="1"/>
            <a:r>
              <a:rPr lang="en-US" dirty="0"/>
              <a:t>Order of menu choices.</a:t>
            </a:r>
          </a:p>
          <a:p>
            <a:pPr lvl="1"/>
            <a:r>
              <a:rPr lang="en-US" dirty="0"/>
              <a:t>User-friendly names.</a:t>
            </a:r>
          </a:p>
          <a:p>
            <a:pPr lvl="1"/>
            <a:r>
              <a:rPr lang="en-US" dirty="0"/>
              <a:t>Password protection.</a:t>
            </a:r>
          </a:p>
        </p:txBody>
      </p:sp>
    </p:spTree>
    <p:extLst>
      <p:ext uri="{BB962C8B-B14F-4D97-AF65-F5344CB8AC3E}">
        <p14:creationId xmlns:p14="http://schemas.microsoft.com/office/powerpoint/2010/main" val="2201522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71C6-00F5-4E90-B7A1-756C6AF7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GRUB 2 Boot Menu Customization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D19F3B-2B89-49E9-BD36-02441645E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5204F-DE9D-4D98-A7A5-28E2656E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29" y="995094"/>
            <a:ext cx="7036343" cy="38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4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4A3A-B86F-4D4E-BBD7-08DBDAFF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/etc/default/grub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3DCAA3-8FC6-4BC0-8F54-E3B70CBE9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A11A8-570C-4324-8205-CE67858A4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display menu settings.</a:t>
            </a:r>
          </a:p>
          <a:p>
            <a:r>
              <a:rPr lang="en-US" dirty="0"/>
              <a:t>Read by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/etc/grub.d/</a:t>
            </a:r>
            <a:r>
              <a:rPr lang="en-US" dirty="0"/>
              <a:t> scripts and built into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grub.cfg</a:t>
            </a:r>
            <a:r>
              <a:rPr lang="en-US" dirty="0"/>
              <a:t> file.</a:t>
            </a:r>
          </a:p>
          <a:p>
            <a:r>
              <a:rPr lang="en-US" dirty="0"/>
              <a:t>Enables you to change options such as:</a:t>
            </a:r>
          </a:p>
          <a:p>
            <a:pPr lvl="1"/>
            <a:r>
              <a:rPr lang="en-US" dirty="0"/>
              <a:t>How many seconds until GRUB 2 auto-selects default boot option.</a:t>
            </a:r>
          </a:p>
          <a:p>
            <a:pPr lvl="1"/>
            <a:r>
              <a:rPr lang="en-US" dirty="0"/>
              <a:t>Placement of kernel versions in sub-menus.</a:t>
            </a:r>
          </a:p>
          <a:p>
            <a:pPr lvl="1"/>
            <a:r>
              <a:rPr lang="en-US" dirty="0"/>
              <a:t>Display menu in graphical terminal.</a:t>
            </a:r>
          </a:p>
          <a:p>
            <a:pPr lvl="1"/>
            <a:r>
              <a:rPr lang="en-US" dirty="0"/>
              <a:t>And more.</a:t>
            </a:r>
          </a:p>
        </p:txBody>
      </p:sp>
    </p:spTree>
    <p:extLst>
      <p:ext uri="{BB962C8B-B14F-4D97-AF65-F5344CB8AC3E}">
        <p14:creationId xmlns:p14="http://schemas.microsoft.com/office/powerpoint/2010/main" val="3528913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848A4-F04E-4970-AFD0-ED7762F5C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/etc/default/grub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C72FC-E05B-49B9-A0EE-EB5368654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E38B5-0B0B-4879-96D0-6672B3843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95" y="753115"/>
            <a:ext cx="6587810" cy="36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60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451B-90AD-4524-B544-EBB7C680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grub2-mkconfig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E9B0D-B275-49AC-8BD6-C5FDCC1EC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5B001-D73B-4E0E-9148-DC68603AB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Generates a new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grub.cfg</a:t>
            </a:r>
            <a:r>
              <a:rPr lang="en-US" dirty="0"/>
              <a:t> file.</a:t>
            </a:r>
          </a:p>
          <a:p>
            <a:pPr lvl="1"/>
            <a:r>
              <a:rPr lang="en-US" dirty="0"/>
              <a:t>Or, updates existing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grub.cfg</a:t>
            </a:r>
            <a:r>
              <a:rPr lang="en-US" dirty="0"/>
              <a:t> file.</a:t>
            </a:r>
          </a:p>
          <a:p>
            <a:r>
              <a:rPr lang="en-US" dirty="0"/>
              <a:t>Combines:</a:t>
            </a:r>
          </a:p>
          <a:p>
            <a:pPr lvl="1"/>
            <a:r>
              <a:rPr lang="en-US" dirty="0"/>
              <a:t>Configuration templates in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/etc/grub.d/</a:t>
            </a:r>
          </a:p>
          <a:p>
            <a:pPr lvl="1"/>
            <a:r>
              <a:rPr lang="en-US" dirty="0"/>
              <a:t>Settings in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/etc</a:t>
            </a:r>
            <a:r>
              <a:rPr lang="en-US">
                <a:latin typeface="Cutive Mono" panose="020B0604020202020204" charset="0"/>
                <a:ea typeface="Roboto Mono" panose="020B0604020202020204" charset="0"/>
              </a:rPr>
              <a:t>/default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/grub</a:t>
            </a:r>
          </a:p>
          <a:p>
            <a:r>
              <a:rPr lang="en-US" dirty="0"/>
              <a:t>Uses both to generate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grub.cfg</a:t>
            </a:r>
            <a:r>
              <a:rPr lang="en-US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2271717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FF1D-049D-ED46-B209-D0B19E80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GRUB 2 Configuration Process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CB1D5-CAFB-AB4C-AC84-C207220D9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911FCC-435F-41D8-9E4A-BB05C0FD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50" y="902042"/>
            <a:ext cx="6907701" cy="37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45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4E90-B04A-0F47-8335-B3724ACF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GRUB 2 Configuration Process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1096E-12BC-0E4A-AE94-CC02F375F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C4EEE-9C5E-4212-8CFA-C0003D3F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96" y="970984"/>
            <a:ext cx="6081608" cy="33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3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B9EEED-E5CB-4018-82D2-E27E585D82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GRUB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598C1-85BB-48A3-84CD-C4376F1D3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06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6E9EAB-A63A-4323-A477-486F29D72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Linux servers aren't booting properly.</a:t>
            </a:r>
          </a:p>
          <a:p>
            <a:r>
              <a:rPr lang="en-US" dirty="0"/>
              <a:t>You need to troubleshoot.</a:t>
            </a:r>
          </a:p>
          <a:p>
            <a:r>
              <a:rPr lang="en-US" dirty="0"/>
              <a:t>Someone modified boot loader settings.</a:t>
            </a:r>
          </a:p>
          <a:p>
            <a:r>
              <a:rPr lang="en-US" dirty="0"/>
              <a:t>You corrected the boot loader.</a:t>
            </a:r>
          </a:p>
          <a:p>
            <a:r>
              <a:rPr lang="en-US" dirty="0"/>
              <a:t>Now you need to password protect GRUB.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675154-DD2B-44C0-9DAD-D2A51CB0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GRUB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02990-62AA-439A-B69D-9E364D32D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47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boot options do you use or plan to use in your Linux environments? Why?</a:t>
            </a:r>
          </a:p>
          <a:p>
            <a:r>
              <a:rPr lang="en-US" dirty="0"/>
              <a:t>Do you anticipate the need to configure GRUB 2 in your environments? Why or why not?</a:t>
            </a:r>
            <a:endParaRPr lang="en-US" dirty="0">
              <a:solidFill>
                <a:srgbClr val="4554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27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DDD267-BA22-461B-8D4A-0E95429C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Loader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B19D2-34AD-414E-978A-3DB2D8C1C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2189188D-F662-4007-B240-55ECBC175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48051"/>
              </p:ext>
            </p:extLst>
          </p:nvPr>
        </p:nvGraphicFramePr>
        <p:xfrm>
          <a:off x="950210" y="1475455"/>
          <a:ext cx="7239000" cy="2192589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Component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Boot sector program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First component of boot loader.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Loaded by boot environment on startup with fixed 512-byte size.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Main function is to load second stage.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Second stage boot loader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Loads OS and contains kernel loader.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Boot loader installer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Controls installation of drive sectors.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Coordinates activities of boot sector and boot loader.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66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63D6B-2414-45C3-97BC-E7193E34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1DD0C5-3213-4CA6-AFEE-88FDFA6CE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standard for firmware interfaces that is stored on a computer motherboard's ROM chip.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99F0B-2B2F-4EBE-BE97-394FB5747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594C1D-E6A2-460E-879D-066FC5C5A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BIOS is first to run when computer is powered on.</a:t>
            </a:r>
          </a:p>
          <a:p>
            <a:r>
              <a:rPr lang="en-US" dirty="0"/>
              <a:t>Can test various hardware components.</a:t>
            </a:r>
          </a:p>
          <a:p>
            <a:r>
              <a:rPr lang="en-US" dirty="0"/>
              <a:t>Also runs a boot loader to start an OS.</a:t>
            </a:r>
          </a:p>
          <a:p>
            <a:r>
              <a:rPr lang="en-US" dirty="0"/>
              <a:t>Has access to various hardware input devices.</a:t>
            </a:r>
          </a:p>
          <a:p>
            <a:pPr lvl="1"/>
            <a:r>
              <a:rPr lang="en-US" dirty="0"/>
              <a:t>You can make hardware-level changes through the BIOS.</a:t>
            </a:r>
          </a:p>
          <a:p>
            <a:r>
              <a:rPr lang="en-US" dirty="0"/>
              <a:t>Was the dominant standard for several decades.</a:t>
            </a:r>
          </a:p>
        </p:txBody>
      </p:sp>
    </p:spTree>
    <p:extLst>
      <p:ext uri="{BB962C8B-B14F-4D97-AF65-F5344CB8AC3E}">
        <p14:creationId xmlns:p14="http://schemas.microsoft.com/office/powerpoint/2010/main" val="120712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B7F7-9AFC-49DE-AC43-68EF1A11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6B610-EBF2-4963-9F88-82DB5335C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D59B5-873F-429C-9556-CD6643EB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37" y="861762"/>
            <a:ext cx="5153526" cy="386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3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7C2C3-6C9F-4C24-91B6-5DCA9217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UEFI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ECC010-BBCF-48B1-8E66-0D997BFC5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Firmware technology that has largely replaced BIOS as the dominant option interface.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C055E0-F012-4111-AD2F-410C0C7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38396C-512B-4853-BD53-CDB2B9B1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over BIOS:</a:t>
            </a:r>
          </a:p>
          <a:p>
            <a:pPr lvl="1"/>
            <a:r>
              <a:rPr lang="en-US" dirty="0"/>
              <a:t>Runs faster.</a:t>
            </a:r>
          </a:p>
          <a:p>
            <a:pPr lvl="1"/>
            <a:r>
              <a:rPr lang="en-US" dirty="0"/>
              <a:t>Can operate with more memory.</a:t>
            </a:r>
          </a:p>
          <a:p>
            <a:pPr lvl="1"/>
            <a:r>
              <a:rPr lang="en-US" dirty="0"/>
              <a:t>Can access much larger storage drives.</a:t>
            </a:r>
          </a:p>
          <a:p>
            <a:pPr lvl="1"/>
            <a:r>
              <a:rPr lang="en-US" dirty="0"/>
              <a:t>Can access more hardware types.</a:t>
            </a:r>
          </a:p>
          <a:p>
            <a:pPr lvl="1"/>
            <a:r>
              <a:rPr lang="en-US" dirty="0"/>
              <a:t>Has improved security.</a:t>
            </a:r>
          </a:p>
          <a:p>
            <a:r>
              <a:rPr lang="en-US" dirty="0"/>
              <a:t>Most new motherboards/PCs ship with UEFI.</a:t>
            </a:r>
          </a:p>
          <a:p>
            <a:r>
              <a:rPr lang="en-US" dirty="0"/>
              <a:t>Also provides environment to execute boot loader.</a:t>
            </a:r>
          </a:p>
        </p:txBody>
      </p:sp>
    </p:spTree>
    <p:extLst>
      <p:ext uri="{BB962C8B-B14F-4D97-AF65-F5344CB8AC3E}">
        <p14:creationId xmlns:p14="http://schemas.microsoft.com/office/powerpoint/2010/main" val="2655200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7B4ACE-31FE-4CAD-85E8-E615205C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Boot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03184-71EA-4329-B9A1-59142052E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689915AE-9419-4687-AE11-BD69AC8B1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310974"/>
              </p:ext>
            </p:extLst>
          </p:nvPr>
        </p:nvGraphicFramePr>
        <p:xfrm>
          <a:off x="1206166" y="1184990"/>
          <a:ext cx="6731668" cy="3218688"/>
        </p:xfrm>
        <a:graphic>
          <a:graphicData uri="http://schemas.openxmlformats.org/drawingml/2006/table">
            <a:tbl>
              <a:tblPr/>
              <a:tblGrid>
                <a:gridCol w="1657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Boot 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Boot from ISO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System image used to package and distribute OS files.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Users can boot/install from ISO.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Image typically written to disc/USB drive.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PXE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Enables clients to retrieve boot data from network server.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Client searches for DHCP servers with PXE services.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Servers transfer boot files over TFTP.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Boot from HTTP/FTP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Client can acquire boot data over HTTP/FTP.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Faster, more reliable, more secure than TFTP.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Open source PXE solutions support these protocols.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Boot from NFS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Client mounts NFS share rather than store files locally.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Retrieves share from NFS server.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DHCP/TFTP can be used to communicate boot data.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843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27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3E3DE3-CD12-4A22-B83E-A5605712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Sectors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3F9FD8-0329-46CE-9507-7A0208BF23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smallest unit of storage read from or written to a drive.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0FA32-845D-434B-828E-C61DF068B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D6D2D2-235B-4EFB-A19E-83ABBFBB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512 bytes of data by default.</a:t>
            </a:r>
          </a:p>
          <a:p>
            <a:r>
              <a:rPr lang="en-US" dirty="0"/>
              <a:t>For HDDs, collection of sectors is called a track.</a:t>
            </a:r>
          </a:p>
          <a:p>
            <a:r>
              <a:rPr lang="en-US" dirty="0"/>
              <a:t>Number of sectors in a track varies.</a:t>
            </a:r>
          </a:p>
          <a:p>
            <a:pPr lvl="1"/>
            <a:r>
              <a:rPr lang="en-US" dirty="0"/>
              <a:t>So does capacity.</a:t>
            </a:r>
          </a:p>
          <a:p>
            <a:r>
              <a:rPr lang="en-US" dirty="0"/>
              <a:t>You can modify sector size when formatting the drive.</a:t>
            </a:r>
          </a:p>
        </p:txBody>
      </p:sp>
    </p:spTree>
    <p:extLst>
      <p:ext uri="{BB962C8B-B14F-4D97-AF65-F5344CB8AC3E}">
        <p14:creationId xmlns:p14="http://schemas.microsoft.com/office/powerpoint/2010/main" val="2099159584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775E93-2AA0-48CE-B99D-9A7D889DAAEF}"/>
</file>

<file path=customXml/itemProps2.xml><?xml version="1.0" encoding="utf-8"?>
<ds:datastoreItem xmlns:ds="http://schemas.openxmlformats.org/officeDocument/2006/customXml" ds:itemID="{9DB32F4E-48A5-445A-9BF1-4C00D0BBBB61}"/>
</file>

<file path=customXml/itemProps3.xml><?xml version="1.0" encoding="utf-8"?>
<ds:datastoreItem xmlns:ds="http://schemas.openxmlformats.org/officeDocument/2006/customXml" ds:itemID="{1E7EC1F9-A858-4D3D-A649-B203D9F48F5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2085</Words>
  <Application>Microsoft Office PowerPoint</Application>
  <PresentationFormat>On-screen Show (16:9)</PresentationFormat>
  <Paragraphs>304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Open Sans</vt:lpstr>
      <vt:lpstr>Cutive Mono</vt:lpstr>
      <vt:lpstr>Open Sans SemiBold</vt:lpstr>
      <vt:lpstr>Arial</vt:lpstr>
      <vt:lpstr>Roboto Mono</vt:lpstr>
      <vt:lpstr>2_LO-CompTIA</vt:lpstr>
      <vt:lpstr>Managing the Linux Boot Process</vt:lpstr>
      <vt:lpstr>Booting</vt:lpstr>
      <vt:lpstr>Boot Loader</vt:lpstr>
      <vt:lpstr>Boot Loader Components</vt:lpstr>
      <vt:lpstr>BIOS (Slide 1 of 2)</vt:lpstr>
      <vt:lpstr>BIOS (Slide 2 of 2)</vt:lpstr>
      <vt:lpstr>UEFI</vt:lpstr>
      <vt:lpstr>Additional Boot Options</vt:lpstr>
      <vt:lpstr>Sectors (Slide 1 of 2)</vt:lpstr>
      <vt:lpstr>Sectors (Slide 2 of 2)</vt:lpstr>
      <vt:lpstr>MBR</vt:lpstr>
      <vt:lpstr>GPT</vt:lpstr>
      <vt:lpstr>initrd</vt:lpstr>
      <vt:lpstr>The initrd Image</vt:lpstr>
      <vt:lpstr>The mkinitrd Command (Slide 1 of 2)</vt:lpstr>
      <vt:lpstr>The mkinitrd Command (Slide 2 of 2)</vt:lpstr>
      <vt:lpstr>The /boot/ Directory</vt:lpstr>
      <vt:lpstr>The Boot Process (Slide 1 of 2)</vt:lpstr>
      <vt:lpstr>The Boot Process (Slide 2 of 2)</vt:lpstr>
      <vt:lpstr>Kernel Panic</vt:lpstr>
      <vt:lpstr>PowerPoint Presentation</vt:lpstr>
      <vt:lpstr>Activity: Identifying Linux Boot Components</vt:lpstr>
      <vt:lpstr>Activity: Creating an initrd Image</vt:lpstr>
      <vt:lpstr>GNU GRUB</vt:lpstr>
      <vt:lpstr>GRUB 2 Improvements</vt:lpstr>
      <vt:lpstr>GRUB 2 Installation</vt:lpstr>
      <vt:lpstr>The grub.cfg File (Slide 1 of 2)</vt:lpstr>
      <vt:lpstr>The grub.cfg File (Slide 2 of 2)</vt:lpstr>
      <vt:lpstr>The /etc/grub.d/ Directory</vt:lpstr>
      <vt:lpstr>GRUB 2 Boot Menu Customization (Slide 1 of 2)</vt:lpstr>
      <vt:lpstr>GRUB 2 Boot Menu Customization (Slide 2 of 2)</vt:lpstr>
      <vt:lpstr>The /etc/default/grub File (Slide 1 of 2)</vt:lpstr>
      <vt:lpstr>The /etc/default/grub File (Slide 2 of 2)</vt:lpstr>
      <vt:lpstr>The grub2-mkconfig Command</vt:lpstr>
      <vt:lpstr>GRUB 2 Configuration Process (Slide 1 of 2)</vt:lpstr>
      <vt:lpstr>GRUB 2 Configuration Process (Slide 2 of 2)</vt:lpstr>
      <vt:lpstr>PowerPoint Presentation</vt:lpstr>
      <vt:lpstr>Activity: Configuring GRUB 2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the Linux Boot Process</dc:title>
  <dc:subject/>
  <dc:creator>Jason Nufryk</dc:creator>
  <cp:keywords/>
  <dc:description/>
  <cp:lastModifiedBy>Lindsay Bachman</cp:lastModifiedBy>
  <cp:revision>51</cp:revision>
  <dcterms:created xsi:type="dcterms:W3CDTF">2018-09-18T20:05:19Z</dcterms:created>
  <dcterms:modified xsi:type="dcterms:W3CDTF">2019-03-15T14:52:52Z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